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4"/>
  </p:sldMasterIdLst>
  <p:notesMasterIdLst>
    <p:notesMasterId r:id="rId16"/>
  </p:notesMasterIdLst>
  <p:handoutMasterIdLst>
    <p:handoutMasterId r:id="rId17"/>
  </p:handoutMasterIdLst>
  <p:sldIdLst>
    <p:sldId id="323" r:id="rId5"/>
    <p:sldId id="304" r:id="rId6"/>
    <p:sldId id="326" r:id="rId7"/>
    <p:sldId id="281" r:id="rId8"/>
    <p:sldId id="282" r:id="rId9"/>
    <p:sldId id="324" r:id="rId10"/>
    <p:sldId id="325" r:id="rId11"/>
    <p:sldId id="314" r:id="rId12"/>
    <p:sldId id="318" r:id="rId13"/>
    <p:sldId id="315" r:id="rId14"/>
    <p:sldId id="297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8C"/>
    <a:srgbClr val="202C8F"/>
    <a:srgbClr val="FDFBF6"/>
    <a:srgbClr val="AAC4E9"/>
    <a:srgbClr val="F5CDCE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674B1-45B6-40B1-B72B-12CA2B53A45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0ED5104-599C-4B37-ADEC-E90382A8EA12}">
      <dgm:prSet phldrT="[Text]"/>
      <dgm:spPr/>
      <dgm:t>
        <a:bodyPr/>
        <a:lstStyle/>
        <a:p>
          <a:endParaRPr lang="en-IN"/>
        </a:p>
      </dgm:t>
    </dgm:pt>
    <dgm:pt modelId="{192DA9A4-DA14-4B41-828E-BEB2B9CF74CB}" type="sibTrans" cxnId="{A2F5A3EB-AE12-4DB6-B6A8-D1E0335C1DF9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CE4C7BDC-EC8E-45D1-8881-2FF6FD942F46}" type="parTrans" cxnId="{A2F5A3EB-AE12-4DB6-B6A8-D1E0335C1DF9}">
      <dgm:prSet/>
      <dgm:spPr/>
      <dgm:t>
        <a:bodyPr/>
        <a:lstStyle/>
        <a:p>
          <a:endParaRPr lang="en-IN"/>
        </a:p>
      </dgm:t>
    </dgm:pt>
    <dgm:pt modelId="{993B539C-8711-4630-880D-31495CDD2849}" type="pres">
      <dgm:prSet presAssocID="{0A9674B1-45B6-40B1-B72B-12CA2B53A45C}" presName="Name0" presStyleCnt="0">
        <dgm:presLayoutVars>
          <dgm:chMax val="7"/>
          <dgm:chPref val="7"/>
          <dgm:dir/>
        </dgm:presLayoutVars>
      </dgm:prSet>
      <dgm:spPr/>
    </dgm:pt>
    <dgm:pt modelId="{30CFD652-F751-4CC0-AC20-00DC12840269}" type="pres">
      <dgm:prSet presAssocID="{0A9674B1-45B6-40B1-B72B-12CA2B53A45C}" presName="Name1" presStyleCnt="0"/>
      <dgm:spPr/>
    </dgm:pt>
    <dgm:pt modelId="{85119469-1BFF-41E3-9D79-15FE33EFEB00}" type="pres">
      <dgm:prSet presAssocID="{192DA9A4-DA14-4B41-828E-BEB2B9CF74CB}" presName="picture_1" presStyleCnt="0"/>
      <dgm:spPr/>
    </dgm:pt>
    <dgm:pt modelId="{9E1B89C7-12A6-4A87-946F-32DAA0EE651E}" type="pres">
      <dgm:prSet presAssocID="{192DA9A4-DA14-4B41-828E-BEB2B9CF74CB}" presName="pictureRepeatNode" presStyleLbl="alignImgPlace1" presStyleIdx="0" presStyleCnt="1" custScaleX="109350" custScaleY="108624" custLinFactNeighborX="-12212" custLinFactNeighborY="4760"/>
      <dgm:spPr/>
    </dgm:pt>
    <dgm:pt modelId="{9FD6D4FF-629D-4C6D-BD1A-26F205F6EBCD}" type="pres">
      <dgm:prSet presAssocID="{30ED5104-599C-4B37-ADEC-E90382A8EA12}" presName="text_1" presStyleLbl="node1" presStyleIdx="0" presStyleCnt="0" custScaleY="299171">
        <dgm:presLayoutVars>
          <dgm:bulletEnabled val="1"/>
        </dgm:presLayoutVars>
      </dgm:prSet>
      <dgm:spPr/>
    </dgm:pt>
  </dgm:ptLst>
  <dgm:cxnLst>
    <dgm:cxn modelId="{D9986001-DADF-4294-8647-2637EBCF505E}" type="presOf" srcId="{30ED5104-599C-4B37-ADEC-E90382A8EA12}" destId="{9FD6D4FF-629D-4C6D-BD1A-26F205F6EBCD}" srcOrd="0" destOrd="0" presId="urn:microsoft.com/office/officeart/2008/layout/CircularPictureCallout"/>
    <dgm:cxn modelId="{0B073D0F-911B-4AC3-97AE-08250CF1F79C}" type="presOf" srcId="{192DA9A4-DA14-4B41-828E-BEB2B9CF74CB}" destId="{9E1B89C7-12A6-4A87-946F-32DAA0EE651E}" srcOrd="0" destOrd="0" presId="urn:microsoft.com/office/officeart/2008/layout/CircularPictureCallout"/>
    <dgm:cxn modelId="{73E80074-9E8D-48D8-8117-38218994A388}" type="presOf" srcId="{0A9674B1-45B6-40B1-B72B-12CA2B53A45C}" destId="{993B539C-8711-4630-880D-31495CDD2849}" srcOrd="0" destOrd="0" presId="urn:microsoft.com/office/officeart/2008/layout/CircularPictureCallout"/>
    <dgm:cxn modelId="{A2F5A3EB-AE12-4DB6-B6A8-D1E0335C1DF9}" srcId="{0A9674B1-45B6-40B1-B72B-12CA2B53A45C}" destId="{30ED5104-599C-4B37-ADEC-E90382A8EA12}" srcOrd="0" destOrd="0" parTransId="{CE4C7BDC-EC8E-45D1-8881-2FF6FD942F46}" sibTransId="{192DA9A4-DA14-4B41-828E-BEB2B9CF74CB}"/>
    <dgm:cxn modelId="{56047D72-BB8A-4E01-8CE4-5A5C34CF6076}" type="presParOf" srcId="{993B539C-8711-4630-880D-31495CDD2849}" destId="{30CFD652-F751-4CC0-AC20-00DC12840269}" srcOrd="0" destOrd="0" presId="urn:microsoft.com/office/officeart/2008/layout/CircularPictureCallout"/>
    <dgm:cxn modelId="{61CBD4EC-D432-448A-9CC6-FFAD83B68BBB}" type="presParOf" srcId="{30CFD652-F751-4CC0-AC20-00DC12840269}" destId="{85119469-1BFF-41E3-9D79-15FE33EFEB00}" srcOrd="0" destOrd="0" presId="urn:microsoft.com/office/officeart/2008/layout/CircularPictureCallout"/>
    <dgm:cxn modelId="{42C97BB1-3D6F-4B7B-AFC7-669FCAC8DD8A}" type="presParOf" srcId="{85119469-1BFF-41E3-9D79-15FE33EFEB00}" destId="{9E1B89C7-12A6-4A87-946F-32DAA0EE651E}" srcOrd="0" destOrd="0" presId="urn:microsoft.com/office/officeart/2008/layout/CircularPictureCallout"/>
    <dgm:cxn modelId="{E03F9B64-C104-4855-B06E-88A6ECEAFE71}" type="presParOf" srcId="{30CFD652-F751-4CC0-AC20-00DC12840269}" destId="{9FD6D4FF-629D-4C6D-BD1A-26F205F6EBC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6F18E8-BA23-4AD5-BBBC-4186023DE5A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95B05A-FF14-4E8A-8976-E60ED6486507}">
      <dgm:prSet phldrT="[Text]" phldr="0"/>
      <dgm:spPr/>
      <dgm:t>
        <a:bodyPr/>
        <a:lstStyle/>
        <a:p>
          <a:pPr rtl="0"/>
          <a:r>
            <a:rPr lang="en-US" dirty="0">
              <a:latin typeface="Univers Condensed"/>
            </a:rPr>
            <a:t>ADMIN VALIDATION &amp; DATA INPUT</a:t>
          </a:r>
          <a:endParaRPr lang="en-US" dirty="0"/>
        </a:p>
      </dgm:t>
    </dgm:pt>
    <dgm:pt modelId="{94BF9A69-22F8-4949-B66F-79BAE9F6DD09}" type="parTrans" cxnId="{3638B2BC-D785-40DF-A43D-728273DA6B35}">
      <dgm:prSet/>
      <dgm:spPr/>
      <dgm:t>
        <a:bodyPr/>
        <a:lstStyle/>
        <a:p>
          <a:endParaRPr lang="en-US"/>
        </a:p>
      </dgm:t>
    </dgm:pt>
    <dgm:pt modelId="{660D2700-458A-4579-90EF-5EBC57F9B459}" type="sibTrans" cxnId="{3638B2BC-D785-40DF-A43D-728273DA6B35}">
      <dgm:prSet/>
      <dgm:spPr/>
      <dgm:t>
        <a:bodyPr/>
        <a:lstStyle/>
        <a:p>
          <a:endParaRPr lang="en-US"/>
        </a:p>
      </dgm:t>
    </dgm:pt>
    <dgm:pt modelId="{3DB36CAF-4518-48AE-935D-591020D72E16}">
      <dgm:prSet phldrT="[Text]" phldr="0"/>
      <dgm:spPr/>
      <dgm:t>
        <a:bodyPr/>
        <a:lstStyle/>
        <a:p>
          <a:pPr rtl="0"/>
          <a:r>
            <a:rPr lang="en-US">
              <a:latin typeface="Univers Condensed"/>
            </a:rPr>
            <a:t>APPOINTMENT SCHEDULING</a:t>
          </a:r>
          <a:endParaRPr lang="en-US"/>
        </a:p>
      </dgm:t>
    </dgm:pt>
    <dgm:pt modelId="{A97E923E-656D-4D21-AAC2-E83329F59A34}" type="parTrans" cxnId="{50403942-1149-4FCD-9F21-9109FE16BDCB}">
      <dgm:prSet/>
      <dgm:spPr/>
      <dgm:t>
        <a:bodyPr/>
        <a:lstStyle/>
        <a:p>
          <a:endParaRPr lang="en-US"/>
        </a:p>
      </dgm:t>
    </dgm:pt>
    <dgm:pt modelId="{71E69BB9-E05D-414B-9107-46BE6E3241CD}" type="sibTrans" cxnId="{50403942-1149-4FCD-9F21-9109FE16BDCB}">
      <dgm:prSet/>
      <dgm:spPr/>
      <dgm:t>
        <a:bodyPr/>
        <a:lstStyle/>
        <a:p>
          <a:endParaRPr lang="en-US"/>
        </a:p>
      </dgm:t>
    </dgm:pt>
    <dgm:pt modelId="{B7BACB55-0803-4C07-8614-0E986210C6FB}">
      <dgm:prSet phldrT="[Text]" phldr="0"/>
      <dgm:spPr/>
      <dgm:t>
        <a:bodyPr/>
        <a:lstStyle/>
        <a:p>
          <a:pPr rtl="0"/>
          <a:r>
            <a:rPr lang="en-US" dirty="0">
              <a:latin typeface="Univers Condensed"/>
            </a:rPr>
            <a:t>RECORD MANAGEMENT WITH MYSQL</a:t>
          </a:r>
          <a:endParaRPr lang="en-US" dirty="0"/>
        </a:p>
      </dgm:t>
    </dgm:pt>
    <dgm:pt modelId="{38351E74-E32E-4BF0-BA00-CC6EC98F2AFA}" type="parTrans" cxnId="{5ECD5094-9F63-4466-BC5E-B710CD177504}">
      <dgm:prSet/>
      <dgm:spPr/>
      <dgm:t>
        <a:bodyPr/>
        <a:lstStyle/>
        <a:p>
          <a:endParaRPr lang="en-US"/>
        </a:p>
      </dgm:t>
    </dgm:pt>
    <dgm:pt modelId="{2C82CDB1-64E1-46DF-9528-6C98A63F16F4}" type="sibTrans" cxnId="{5ECD5094-9F63-4466-BC5E-B710CD177504}">
      <dgm:prSet/>
      <dgm:spPr/>
      <dgm:t>
        <a:bodyPr/>
        <a:lstStyle/>
        <a:p>
          <a:endParaRPr lang="en-US"/>
        </a:p>
      </dgm:t>
    </dgm:pt>
    <dgm:pt modelId="{ADDEE7BF-EBD3-4BC9-9485-5D56D84C9324}">
      <dgm:prSet phldrT="[Text]" phldr="0"/>
      <dgm:spPr/>
      <dgm:t>
        <a:bodyPr/>
        <a:lstStyle/>
        <a:p>
          <a:pPr rtl="0"/>
          <a:r>
            <a:rPr lang="en-US">
              <a:latin typeface="Univers Condensed"/>
            </a:rPr>
            <a:t>PRESCRIPTION GENERATION </a:t>
          </a:r>
          <a:endParaRPr lang="en-US"/>
        </a:p>
      </dgm:t>
    </dgm:pt>
    <dgm:pt modelId="{A4C34FCF-1A40-4F6E-8E0A-8215713847DB}" type="parTrans" cxnId="{3290AEE5-3C17-4603-BF53-63F43EEF9647}">
      <dgm:prSet/>
      <dgm:spPr/>
      <dgm:t>
        <a:bodyPr/>
        <a:lstStyle/>
        <a:p>
          <a:endParaRPr lang="en-US"/>
        </a:p>
      </dgm:t>
    </dgm:pt>
    <dgm:pt modelId="{A4BFD2E4-0FF1-4271-B21F-FB2F6830DD66}" type="sibTrans" cxnId="{3290AEE5-3C17-4603-BF53-63F43EEF9647}">
      <dgm:prSet/>
      <dgm:spPr/>
      <dgm:t>
        <a:bodyPr/>
        <a:lstStyle/>
        <a:p>
          <a:endParaRPr lang="en-US"/>
        </a:p>
      </dgm:t>
    </dgm:pt>
    <dgm:pt modelId="{FDE0F1EC-FDC7-411D-B9C5-C74B1A5180F3}" type="pres">
      <dgm:prSet presAssocID="{B66F18E8-BA23-4AD5-BBBC-4186023DE5A0}" presName="diagram" presStyleCnt="0">
        <dgm:presLayoutVars>
          <dgm:dir/>
          <dgm:resizeHandles val="exact"/>
        </dgm:presLayoutVars>
      </dgm:prSet>
      <dgm:spPr/>
    </dgm:pt>
    <dgm:pt modelId="{8558DF08-4CE5-4EA4-8CED-6DAFAC5267B5}" type="pres">
      <dgm:prSet presAssocID="{5C95B05A-FF14-4E8A-8976-E60ED6486507}" presName="node" presStyleLbl="node1" presStyleIdx="0" presStyleCnt="4">
        <dgm:presLayoutVars>
          <dgm:bulletEnabled val="1"/>
        </dgm:presLayoutVars>
      </dgm:prSet>
      <dgm:spPr/>
    </dgm:pt>
    <dgm:pt modelId="{E896A78E-D145-4A39-ABD5-5D31834E5589}" type="pres">
      <dgm:prSet presAssocID="{660D2700-458A-4579-90EF-5EBC57F9B459}" presName="sibTrans" presStyleCnt="0"/>
      <dgm:spPr/>
    </dgm:pt>
    <dgm:pt modelId="{45B2AAF5-A5B2-4C9F-846B-ADC8E10A2F20}" type="pres">
      <dgm:prSet presAssocID="{3DB36CAF-4518-48AE-935D-591020D72E16}" presName="node" presStyleLbl="node1" presStyleIdx="1" presStyleCnt="4">
        <dgm:presLayoutVars>
          <dgm:bulletEnabled val="1"/>
        </dgm:presLayoutVars>
      </dgm:prSet>
      <dgm:spPr/>
    </dgm:pt>
    <dgm:pt modelId="{F4DC9ED9-2900-4F9F-9B5D-AA775EFA5AF8}" type="pres">
      <dgm:prSet presAssocID="{71E69BB9-E05D-414B-9107-46BE6E3241CD}" presName="sibTrans" presStyleCnt="0"/>
      <dgm:spPr/>
    </dgm:pt>
    <dgm:pt modelId="{E99E15E0-936F-4B76-A78D-BEE10B694213}" type="pres">
      <dgm:prSet presAssocID="{B7BACB55-0803-4C07-8614-0E986210C6FB}" presName="node" presStyleLbl="node1" presStyleIdx="2" presStyleCnt="4">
        <dgm:presLayoutVars>
          <dgm:bulletEnabled val="1"/>
        </dgm:presLayoutVars>
      </dgm:prSet>
      <dgm:spPr/>
    </dgm:pt>
    <dgm:pt modelId="{12833CED-E537-4795-B45E-9EC96DC9B06A}" type="pres">
      <dgm:prSet presAssocID="{2C82CDB1-64E1-46DF-9528-6C98A63F16F4}" presName="sibTrans" presStyleCnt="0"/>
      <dgm:spPr/>
    </dgm:pt>
    <dgm:pt modelId="{51363E16-FAFD-402D-B120-868544FA5CA7}" type="pres">
      <dgm:prSet presAssocID="{ADDEE7BF-EBD3-4BC9-9485-5D56D84C9324}" presName="node" presStyleLbl="node1" presStyleIdx="3" presStyleCnt="4">
        <dgm:presLayoutVars>
          <dgm:bulletEnabled val="1"/>
        </dgm:presLayoutVars>
      </dgm:prSet>
      <dgm:spPr/>
    </dgm:pt>
  </dgm:ptLst>
  <dgm:cxnLst>
    <dgm:cxn modelId="{50403942-1149-4FCD-9F21-9109FE16BDCB}" srcId="{B66F18E8-BA23-4AD5-BBBC-4186023DE5A0}" destId="{3DB36CAF-4518-48AE-935D-591020D72E16}" srcOrd="1" destOrd="0" parTransId="{A97E923E-656D-4D21-AAC2-E83329F59A34}" sibTransId="{71E69BB9-E05D-414B-9107-46BE6E3241CD}"/>
    <dgm:cxn modelId="{DB41C687-7804-4F9C-97D2-D08C89FA04D9}" type="presOf" srcId="{B7BACB55-0803-4C07-8614-0E986210C6FB}" destId="{E99E15E0-936F-4B76-A78D-BEE10B694213}" srcOrd="0" destOrd="0" presId="urn:microsoft.com/office/officeart/2005/8/layout/default"/>
    <dgm:cxn modelId="{EA9F1A8E-93C5-4DF8-B326-A79245AABC6C}" type="presOf" srcId="{3DB36CAF-4518-48AE-935D-591020D72E16}" destId="{45B2AAF5-A5B2-4C9F-846B-ADC8E10A2F20}" srcOrd="0" destOrd="0" presId="urn:microsoft.com/office/officeart/2005/8/layout/default"/>
    <dgm:cxn modelId="{5ECD5094-9F63-4466-BC5E-B710CD177504}" srcId="{B66F18E8-BA23-4AD5-BBBC-4186023DE5A0}" destId="{B7BACB55-0803-4C07-8614-0E986210C6FB}" srcOrd="2" destOrd="0" parTransId="{38351E74-E32E-4BF0-BA00-CC6EC98F2AFA}" sibTransId="{2C82CDB1-64E1-46DF-9528-6C98A63F16F4}"/>
    <dgm:cxn modelId="{3638B2BC-D785-40DF-A43D-728273DA6B35}" srcId="{B66F18E8-BA23-4AD5-BBBC-4186023DE5A0}" destId="{5C95B05A-FF14-4E8A-8976-E60ED6486507}" srcOrd="0" destOrd="0" parTransId="{94BF9A69-22F8-4949-B66F-79BAE9F6DD09}" sibTransId="{660D2700-458A-4579-90EF-5EBC57F9B459}"/>
    <dgm:cxn modelId="{5E6386CF-83CC-40E7-9CC4-15B080FA7178}" type="presOf" srcId="{B66F18E8-BA23-4AD5-BBBC-4186023DE5A0}" destId="{FDE0F1EC-FDC7-411D-B9C5-C74B1A5180F3}" srcOrd="0" destOrd="0" presId="urn:microsoft.com/office/officeart/2005/8/layout/default"/>
    <dgm:cxn modelId="{3290AEE5-3C17-4603-BF53-63F43EEF9647}" srcId="{B66F18E8-BA23-4AD5-BBBC-4186023DE5A0}" destId="{ADDEE7BF-EBD3-4BC9-9485-5D56D84C9324}" srcOrd="3" destOrd="0" parTransId="{A4C34FCF-1A40-4F6E-8E0A-8215713847DB}" sibTransId="{A4BFD2E4-0FF1-4271-B21F-FB2F6830DD66}"/>
    <dgm:cxn modelId="{37CFDCE5-6860-468B-817A-70E422FDD938}" type="presOf" srcId="{5C95B05A-FF14-4E8A-8976-E60ED6486507}" destId="{8558DF08-4CE5-4EA4-8CED-6DAFAC5267B5}" srcOrd="0" destOrd="0" presId="urn:microsoft.com/office/officeart/2005/8/layout/default"/>
    <dgm:cxn modelId="{24868DF3-D3CE-4C42-AD17-1D387623DB00}" type="presOf" srcId="{ADDEE7BF-EBD3-4BC9-9485-5D56D84C9324}" destId="{51363E16-FAFD-402D-B120-868544FA5CA7}" srcOrd="0" destOrd="0" presId="urn:microsoft.com/office/officeart/2005/8/layout/default"/>
    <dgm:cxn modelId="{F2A4C0AB-ABFC-4EFC-BC8B-991452E89740}" type="presParOf" srcId="{FDE0F1EC-FDC7-411D-B9C5-C74B1A5180F3}" destId="{8558DF08-4CE5-4EA4-8CED-6DAFAC5267B5}" srcOrd="0" destOrd="0" presId="urn:microsoft.com/office/officeart/2005/8/layout/default"/>
    <dgm:cxn modelId="{D20C3855-2983-46E9-A2CB-1E112F5BCAAB}" type="presParOf" srcId="{FDE0F1EC-FDC7-411D-B9C5-C74B1A5180F3}" destId="{E896A78E-D145-4A39-ABD5-5D31834E5589}" srcOrd="1" destOrd="0" presId="urn:microsoft.com/office/officeart/2005/8/layout/default"/>
    <dgm:cxn modelId="{CBB1C982-B2A4-44F0-977F-6DDEA9303D29}" type="presParOf" srcId="{FDE0F1EC-FDC7-411D-B9C5-C74B1A5180F3}" destId="{45B2AAF5-A5B2-4C9F-846B-ADC8E10A2F20}" srcOrd="2" destOrd="0" presId="urn:microsoft.com/office/officeart/2005/8/layout/default"/>
    <dgm:cxn modelId="{2146B47D-1DA8-4CF6-9067-EE2BEAE10669}" type="presParOf" srcId="{FDE0F1EC-FDC7-411D-B9C5-C74B1A5180F3}" destId="{F4DC9ED9-2900-4F9F-9B5D-AA775EFA5AF8}" srcOrd="3" destOrd="0" presId="urn:microsoft.com/office/officeart/2005/8/layout/default"/>
    <dgm:cxn modelId="{87FB3637-3144-4C38-BD42-C5B382BD20B9}" type="presParOf" srcId="{FDE0F1EC-FDC7-411D-B9C5-C74B1A5180F3}" destId="{E99E15E0-936F-4B76-A78D-BEE10B694213}" srcOrd="4" destOrd="0" presId="urn:microsoft.com/office/officeart/2005/8/layout/default"/>
    <dgm:cxn modelId="{3914DA15-8435-4F3F-898A-6AA57EC9C54B}" type="presParOf" srcId="{FDE0F1EC-FDC7-411D-B9C5-C74B1A5180F3}" destId="{12833CED-E537-4795-B45E-9EC96DC9B06A}" srcOrd="5" destOrd="0" presId="urn:microsoft.com/office/officeart/2005/8/layout/default"/>
    <dgm:cxn modelId="{02D76DC8-7352-4CEC-AB42-B96687576A3B}" type="presParOf" srcId="{FDE0F1EC-FDC7-411D-B9C5-C74B1A5180F3}" destId="{51363E16-FAFD-402D-B120-868544FA5CA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B89C7-12A6-4A87-946F-32DAA0EE651E}">
      <dsp:nvSpPr>
        <dsp:cNvPr id="0" name=""/>
        <dsp:cNvSpPr/>
      </dsp:nvSpPr>
      <dsp:spPr>
        <a:xfrm>
          <a:off x="1323055" y="2663204"/>
          <a:ext cx="4369164" cy="43401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6D4FF-629D-4C6D-BD1A-26F205F6EBCD}">
      <dsp:nvSpPr>
        <dsp:cNvPr id="0" name=""/>
        <dsp:cNvSpPr/>
      </dsp:nvSpPr>
      <dsp:spPr>
        <a:xfrm>
          <a:off x="2716993" y="3453880"/>
          <a:ext cx="2557169" cy="39446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2716993" y="3453880"/>
        <a:ext cx="2557169" cy="3944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8DF08-4CE5-4EA4-8CED-6DAFAC5267B5}">
      <dsp:nvSpPr>
        <dsp:cNvPr id="0" name=""/>
        <dsp:cNvSpPr/>
      </dsp:nvSpPr>
      <dsp:spPr>
        <a:xfrm>
          <a:off x="692" y="105311"/>
          <a:ext cx="2699145" cy="16194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Univers Condensed"/>
            </a:rPr>
            <a:t>ADMIN VALIDATION &amp; DATA INPUT</a:t>
          </a:r>
          <a:endParaRPr lang="en-US" sz="3000" kern="1200" dirty="0"/>
        </a:p>
      </dsp:txBody>
      <dsp:txXfrm>
        <a:off x="692" y="105311"/>
        <a:ext cx="2699145" cy="1619487"/>
      </dsp:txXfrm>
    </dsp:sp>
    <dsp:sp modelId="{45B2AAF5-A5B2-4C9F-846B-ADC8E10A2F20}">
      <dsp:nvSpPr>
        <dsp:cNvPr id="0" name=""/>
        <dsp:cNvSpPr/>
      </dsp:nvSpPr>
      <dsp:spPr>
        <a:xfrm>
          <a:off x="2969752" y="105311"/>
          <a:ext cx="2699145" cy="16194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Univers Condensed"/>
            </a:rPr>
            <a:t>APPOINTMENT SCHEDULING</a:t>
          </a:r>
          <a:endParaRPr lang="en-US" sz="3000" kern="1200"/>
        </a:p>
      </dsp:txBody>
      <dsp:txXfrm>
        <a:off x="2969752" y="105311"/>
        <a:ext cx="2699145" cy="1619487"/>
      </dsp:txXfrm>
    </dsp:sp>
    <dsp:sp modelId="{E99E15E0-936F-4B76-A78D-BEE10B694213}">
      <dsp:nvSpPr>
        <dsp:cNvPr id="0" name=""/>
        <dsp:cNvSpPr/>
      </dsp:nvSpPr>
      <dsp:spPr>
        <a:xfrm>
          <a:off x="692" y="1994713"/>
          <a:ext cx="2699145" cy="16194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Univers Condensed"/>
            </a:rPr>
            <a:t>RECORD MANAGEMENT WITH MYSQL</a:t>
          </a:r>
          <a:endParaRPr lang="en-US" sz="3000" kern="1200" dirty="0"/>
        </a:p>
      </dsp:txBody>
      <dsp:txXfrm>
        <a:off x="692" y="1994713"/>
        <a:ext cx="2699145" cy="1619487"/>
      </dsp:txXfrm>
    </dsp:sp>
    <dsp:sp modelId="{51363E16-FAFD-402D-B120-868544FA5CA7}">
      <dsp:nvSpPr>
        <dsp:cNvPr id="0" name=""/>
        <dsp:cNvSpPr/>
      </dsp:nvSpPr>
      <dsp:spPr>
        <a:xfrm>
          <a:off x="2969752" y="1994713"/>
          <a:ext cx="2699145" cy="16194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Univers Condensed"/>
            </a:rPr>
            <a:t>PRESCRIPTION GENERATION </a:t>
          </a:r>
          <a:endParaRPr lang="en-US" sz="3000" kern="1200"/>
        </a:p>
      </dsp:txBody>
      <dsp:txXfrm>
        <a:off x="2969752" y="1994713"/>
        <a:ext cx="2699145" cy="1619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IN" sz="700"/>
          </a:p>
        </p:txBody>
      </p:sp>
    </p:spTree>
    <p:extLst>
      <p:ext uri="{BB962C8B-B14F-4D97-AF65-F5344CB8AC3E}">
        <p14:creationId xmlns:p14="http://schemas.microsoft.com/office/powerpoint/2010/main" val="1609499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4F072-ECD0-FB5B-1316-D1A905F18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71AF10-6AAA-B86F-92CE-175FD5755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1A3BA-9832-4A0A-7BED-4B5DC5069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0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9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8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08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62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815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5934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68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19000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7086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68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7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5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57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0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167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7891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0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1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11/18/2024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6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11/18/2024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47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33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97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91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4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FDA68-EE83-F7C3-5E3F-29EC3171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2E1834-ABC8-C9B2-6852-8F788CE97D76}"/>
              </a:ext>
            </a:extLst>
          </p:cNvPr>
          <p:cNvSpPr/>
          <p:nvPr/>
        </p:nvSpPr>
        <p:spPr>
          <a:xfrm>
            <a:off x="6096000" y="123018"/>
            <a:ext cx="5879690" cy="6366272"/>
          </a:xfrm>
          <a:custGeom>
            <a:avLst/>
            <a:gdLst>
              <a:gd name="connsiteX0" fmla="*/ 5137353 w 5759244"/>
              <a:gd name="connsiteY0" fmla="*/ 5663267 h 6277783"/>
              <a:gd name="connsiteX1" fmla="*/ 5424947 w 5759244"/>
              <a:gd name="connsiteY1" fmla="*/ 5970525 h 6277783"/>
              <a:gd name="connsiteX2" fmla="*/ 5137353 w 5759244"/>
              <a:gd name="connsiteY2" fmla="*/ 6277783 h 6277783"/>
              <a:gd name="connsiteX3" fmla="*/ 4849759 w 5759244"/>
              <a:gd name="connsiteY3" fmla="*/ 5970525 h 6277783"/>
              <a:gd name="connsiteX4" fmla="*/ 5137353 w 5759244"/>
              <a:gd name="connsiteY4" fmla="*/ 5663267 h 6277783"/>
              <a:gd name="connsiteX5" fmla="*/ 149942 w 5759244"/>
              <a:gd name="connsiteY5" fmla="*/ 5196579 h 6277783"/>
              <a:gd name="connsiteX6" fmla="*/ 299884 w 5759244"/>
              <a:gd name="connsiteY6" fmla="*/ 5333002 h 6277783"/>
              <a:gd name="connsiteX7" fmla="*/ 149942 w 5759244"/>
              <a:gd name="connsiteY7" fmla="*/ 5469425 h 6277783"/>
              <a:gd name="connsiteX8" fmla="*/ 0 w 5759244"/>
              <a:gd name="connsiteY8" fmla="*/ 5333002 h 6277783"/>
              <a:gd name="connsiteX9" fmla="*/ 149942 w 5759244"/>
              <a:gd name="connsiteY9" fmla="*/ 5196579 h 6277783"/>
              <a:gd name="connsiteX10" fmla="*/ 916857 w 5759244"/>
              <a:gd name="connsiteY10" fmla="*/ 5068529 h 6277783"/>
              <a:gd name="connsiteX11" fmla="*/ 1423219 w 5759244"/>
              <a:gd name="connsiteY11" fmla="*/ 5579807 h 6277783"/>
              <a:gd name="connsiteX12" fmla="*/ 916857 w 5759244"/>
              <a:gd name="connsiteY12" fmla="*/ 6091085 h 6277783"/>
              <a:gd name="connsiteX13" fmla="*/ 410495 w 5759244"/>
              <a:gd name="connsiteY13" fmla="*/ 5579807 h 6277783"/>
              <a:gd name="connsiteX14" fmla="*/ 916857 w 5759244"/>
              <a:gd name="connsiteY14" fmla="*/ 5068529 h 6277783"/>
              <a:gd name="connsiteX15" fmla="*/ 479320 w 5759244"/>
              <a:gd name="connsiteY15" fmla="*/ 4395482 h 6277783"/>
              <a:gd name="connsiteX16" fmla="*/ 833282 w 5759244"/>
              <a:gd name="connsiteY16" fmla="*/ 4715031 h 6277783"/>
              <a:gd name="connsiteX17" fmla="*/ 479320 w 5759244"/>
              <a:gd name="connsiteY17" fmla="*/ 5034580 h 6277783"/>
              <a:gd name="connsiteX18" fmla="*/ 125358 w 5759244"/>
              <a:gd name="connsiteY18" fmla="*/ 4715031 h 6277783"/>
              <a:gd name="connsiteX19" fmla="*/ 479320 w 5759244"/>
              <a:gd name="connsiteY19" fmla="*/ 4395482 h 6277783"/>
              <a:gd name="connsiteX20" fmla="*/ 3168444 w 5759244"/>
              <a:gd name="connsiteY20" fmla="*/ 422787 h 6277783"/>
              <a:gd name="connsiteX21" fmla="*/ 5759244 w 5759244"/>
              <a:gd name="connsiteY21" fmla="*/ 2969573 h 6277783"/>
              <a:gd name="connsiteX22" fmla="*/ 3168444 w 5759244"/>
              <a:gd name="connsiteY22" fmla="*/ 5516359 h 6277783"/>
              <a:gd name="connsiteX23" fmla="*/ 577644 w 5759244"/>
              <a:gd name="connsiteY23" fmla="*/ 2969573 h 6277783"/>
              <a:gd name="connsiteX24" fmla="*/ 3168444 w 5759244"/>
              <a:gd name="connsiteY24" fmla="*/ 422787 h 6277783"/>
              <a:gd name="connsiteX25" fmla="*/ 5282236 w 5759244"/>
              <a:gd name="connsiteY25" fmla="*/ 0 h 6277783"/>
              <a:gd name="connsiteX26" fmla="*/ 5600700 w 5759244"/>
              <a:gd name="connsiteY26" fmla="*/ 304800 h 6277783"/>
              <a:gd name="connsiteX27" fmla="*/ 5282236 w 5759244"/>
              <a:gd name="connsiteY27" fmla="*/ 609600 h 6277783"/>
              <a:gd name="connsiteX28" fmla="*/ 4963772 w 5759244"/>
              <a:gd name="connsiteY28" fmla="*/ 304800 h 6277783"/>
              <a:gd name="connsiteX29" fmla="*/ 5282236 w 5759244"/>
              <a:gd name="connsiteY29" fmla="*/ 0 h 627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59244" h="6277783">
                <a:moveTo>
                  <a:pt x="5137353" y="5663267"/>
                </a:moveTo>
                <a:cubicBezTo>
                  <a:pt x="5296187" y="5663267"/>
                  <a:pt x="5424947" y="5800831"/>
                  <a:pt x="5424947" y="5970525"/>
                </a:cubicBezTo>
                <a:cubicBezTo>
                  <a:pt x="5424947" y="6140219"/>
                  <a:pt x="5296187" y="6277783"/>
                  <a:pt x="5137353" y="6277783"/>
                </a:cubicBezTo>
                <a:cubicBezTo>
                  <a:pt x="4978519" y="6277783"/>
                  <a:pt x="4849759" y="6140219"/>
                  <a:pt x="4849759" y="5970525"/>
                </a:cubicBezTo>
                <a:cubicBezTo>
                  <a:pt x="4849759" y="5800831"/>
                  <a:pt x="4978519" y="5663267"/>
                  <a:pt x="5137353" y="5663267"/>
                </a:cubicBezTo>
                <a:close/>
                <a:moveTo>
                  <a:pt x="149942" y="5196579"/>
                </a:moveTo>
                <a:cubicBezTo>
                  <a:pt x="232753" y="5196579"/>
                  <a:pt x="299884" y="5257658"/>
                  <a:pt x="299884" y="5333002"/>
                </a:cubicBezTo>
                <a:cubicBezTo>
                  <a:pt x="299884" y="5408346"/>
                  <a:pt x="232753" y="5469425"/>
                  <a:pt x="149942" y="5469425"/>
                </a:cubicBezTo>
                <a:cubicBezTo>
                  <a:pt x="67131" y="5469425"/>
                  <a:pt x="0" y="5408346"/>
                  <a:pt x="0" y="5333002"/>
                </a:cubicBezTo>
                <a:cubicBezTo>
                  <a:pt x="0" y="5257658"/>
                  <a:pt x="67131" y="5196579"/>
                  <a:pt x="149942" y="5196579"/>
                </a:cubicBezTo>
                <a:close/>
                <a:moveTo>
                  <a:pt x="916857" y="5068529"/>
                </a:moveTo>
                <a:cubicBezTo>
                  <a:pt x="1196513" y="5068529"/>
                  <a:pt x="1423219" y="5297436"/>
                  <a:pt x="1423219" y="5579807"/>
                </a:cubicBezTo>
                <a:cubicBezTo>
                  <a:pt x="1423219" y="5862178"/>
                  <a:pt x="1196513" y="6091085"/>
                  <a:pt x="916857" y="6091085"/>
                </a:cubicBezTo>
                <a:cubicBezTo>
                  <a:pt x="637201" y="6091085"/>
                  <a:pt x="410495" y="5862178"/>
                  <a:pt x="410495" y="5579807"/>
                </a:cubicBezTo>
                <a:cubicBezTo>
                  <a:pt x="410495" y="5297436"/>
                  <a:pt x="637201" y="5068529"/>
                  <a:pt x="916857" y="5068529"/>
                </a:cubicBezTo>
                <a:close/>
                <a:moveTo>
                  <a:pt x="479320" y="4395482"/>
                </a:moveTo>
                <a:cubicBezTo>
                  <a:pt x="674808" y="4395482"/>
                  <a:pt x="833282" y="4538549"/>
                  <a:pt x="833282" y="4715031"/>
                </a:cubicBezTo>
                <a:cubicBezTo>
                  <a:pt x="833282" y="4891513"/>
                  <a:pt x="674808" y="5034580"/>
                  <a:pt x="479320" y="5034580"/>
                </a:cubicBezTo>
                <a:cubicBezTo>
                  <a:pt x="283832" y="5034580"/>
                  <a:pt x="125358" y="4891513"/>
                  <a:pt x="125358" y="4715031"/>
                </a:cubicBezTo>
                <a:cubicBezTo>
                  <a:pt x="125358" y="4538549"/>
                  <a:pt x="283832" y="4395482"/>
                  <a:pt x="479320" y="4395482"/>
                </a:cubicBezTo>
                <a:close/>
                <a:moveTo>
                  <a:pt x="3168444" y="422787"/>
                </a:moveTo>
                <a:cubicBezTo>
                  <a:pt x="4599303" y="422787"/>
                  <a:pt x="5759244" y="1563022"/>
                  <a:pt x="5759244" y="2969573"/>
                </a:cubicBezTo>
                <a:cubicBezTo>
                  <a:pt x="5759244" y="4376124"/>
                  <a:pt x="4599303" y="5516359"/>
                  <a:pt x="3168444" y="5516359"/>
                </a:cubicBezTo>
                <a:cubicBezTo>
                  <a:pt x="1737585" y="5516359"/>
                  <a:pt x="577644" y="4376124"/>
                  <a:pt x="577644" y="2969573"/>
                </a:cubicBezTo>
                <a:cubicBezTo>
                  <a:pt x="577644" y="1563022"/>
                  <a:pt x="1737585" y="422787"/>
                  <a:pt x="3168444" y="422787"/>
                </a:cubicBezTo>
                <a:close/>
                <a:moveTo>
                  <a:pt x="5282236" y="0"/>
                </a:moveTo>
                <a:cubicBezTo>
                  <a:pt x="5458119" y="0"/>
                  <a:pt x="5600700" y="136464"/>
                  <a:pt x="5600700" y="304800"/>
                </a:cubicBezTo>
                <a:cubicBezTo>
                  <a:pt x="5600700" y="473136"/>
                  <a:pt x="5458119" y="609600"/>
                  <a:pt x="5282236" y="609600"/>
                </a:cubicBezTo>
                <a:cubicBezTo>
                  <a:pt x="5106353" y="609600"/>
                  <a:pt x="4963772" y="473136"/>
                  <a:pt x="4963772" y="304800"/>
                </a:cubicBezTo>
                <a:cubicBezTo>
                  <a:pt x="4963772" y="136464"/>
                  <a:pt x="5106353" y="0"/>
                  <a:pt x="5282236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8DA3753C-AFC6-9EDA-4117-3715CF615BD5}"/>
              </a:ext>
            </a:extLst>
          </p:cNvPr>
          <p:cNvSpPr/>
          <p:nvPr/>
        </p:nvSpPr>
        <p:spPr>
          <a:xfrm>
            <a:off x="6961239" y="845574"/>
            <a:ext cx="4719484" cy="4581832"/>
          </a:xfrm>
          <a:prstGeom prst="donut">
            <a:avLst>
              <a:gd name="adj" fmla="val 606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9D43B-1FE6-7B93-D38B-09F161DAD02D}"/>
              </a:ext>
            </a:extLst>
          </p:cNvPr>
          <p:cNvSpPr txBox="1"/>
          <p:nvPr/>
        </p:nvSpPr>
        <p:spPr>
          <a:xfrm>
            <a:off x="648930" y="2308122"/>
            <a:ext cx="5879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Presenting </a:t>
            </a:r>
          </a:p>
          <a:p>
            <a:r>
              <a:rPr lang="en-IN" sz="3200" dirty="0"/>
              <a:t>MEDTRUST HOSPITAL MANAGEMENT SYSTEM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D5CB640C-E9BD-661A-F5DF-DA4057F79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5451277"/>
              </p:ext>
            </p:extLst>
          </p:nvPr>
        </p:nvGraphicFramePr>
        <p:xfrm>
          <a:off x="5813334" y="-1740311"/>
          <a:ext cx="7991156" cy="9871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2A3178D-D44A-3904-350B-2DCC3CD1BFCB}"/>
              </a:ext>
            </a:extLst>
          </p:cNvPr>
          <p:cNvSpPr txBox="1"/>
          <p:nvPr/>
        </p:nvSpPr>
        <p:spPr>
          <a:xfrm>
            <a:off x="1079424" y="4302665"/>
            <a:ext cx="35541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Your  Trustable Healthcare System</a:t>
            </a:r>
          </a:p>
          <a:p>
            <a:pPr algn="ctr"/>
            <a:endParaRPr lang="en-IN" sz="2000"/>
          </a:p>
          <a:p>
            <a:pPr algn="ctr"/>
            <a:r>
              <a:rPr lang="en-IN" sz="2000"/>
              <a:t>Your Trust Our Innovation</a:t>
            </a:r>
          </a:p>
        </p:txBody>
      </p:sp>
    </p:spTree>
    <p:extLst>
      <p:ext uri="{BB962C8B-B14F-4D97-AF65-F5344CB8AC3E}">
        <p14:creationId xmlns:p14="http://schemas.microsoft.com/office/powerpoint/2010/main" val="1409975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>
                <a:solidFill>
                  <a:schemeClr val="accent6">
                    <a:lumMod val="76000"/>
                  </a:schemeClr>
                </a:solidFill>
                <a:latin typeface="Algerian"/>
              </a:rPr>
              <a:t>    Technical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hought Bubble: Cloud 3" descr="CCC">
            <a:extLst>
              <a:ext uri="{FF2B5EF4-FFF2-40B4-BE49-F238E27FC236}">
                <a16:creationId xmlns:a16="http://schemas.microsoft.com/office/drawing/2014/main" id="{4992A03F-010E-8F89-D88F-3B1A95E238CD}"/>
              </a:ext>
            </a:extLst>
          </p:cNvPr>
          <p:cNvSpPr/>
          <p:nvPr/>
        </p:nvSpPr>
        <p:spPr>
          <a:xfrm>
            <a:off x="525072" y="1716353"/>
            <a:ext cx="7486398" cy="3779008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 </a:t>
            </a:r>
            <a:r>
              <a:rPr lang="en-US" sz="2000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Programming language for the backend :</a:t>
            </a: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 </a:t>
            </a:r>
            <a:r>
              <a:rPr lang="en-US"/>
              <a:t>PYTHON</a:t>
            </a:r>
          </a:p>
          <a:p>
            <a:pPr algn="ctr"/>
            <a:r>
              <a:rPr lang="en-US"/>
              <a:t>  </a:t>
            </a: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GUI development :</a:t>
            </a:r>
          </a:p>
          <a:p>
            <a:pPr algn="ctr"/>
            <a:r>
              <a:rPr lang="en-US" err="1"/>
              <a:t>Tkinter</a:t>
            </a:r>
            <a:endParaRPr lang="en-US"/>
          </a:p>
          <a:p>
            <a:pPr algn="ctr"/>
            <a:r>
              <a:rPr lang="en-US"/>
              <a:t> </a:t>
            </a: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Database management:</a:t>
            </a:r>
          </a:p>
          <a:p>
            <a:pPr algn="ctr"/>
            <a:r>
              <a:rPr lang="en-US"/>
              <a:t>MySQL</a:t>
            </a:r>
          </a:p>
        </p:txBody>
      </p:sp>
      <p:pic>
        <p:nvPicPr>
          <p:cNvPr id="5" name="Graphic 4" descr="Atom with solid fill">
            <a:extLst>
              <a:ext uri="{FF2B5EF4-FFF2-40B4-BE49-F238E27FC236}">
                <a16:creationId xmlns:a16="http://schemas.microsoft.com/office/drawing/2014/main" id="{CC28C405-4232-6812-F663-83FF00371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7177" y="4697083"/>
            <a:ext cx="1518249" cy="1245079"/>
          </a:xfrm>
          <a:prstGeom prst="rect">
            <a:avLst/>
          </a:prstGeom>
        </p:spPr>
      </p:pic>
      <p:pic>
        <p:nvPicPr>
          <p:cNvPr id="6" name="Graphic 5" descr="Tools with solid fill">
            <a:extLst>
              <a:ext uri="{FF2B5EF4-FFF2-40B4-BE49-F238E27FC236}">
                <a16:creationId xmlns:a16="http://schemas.microsoft.com/office/drawing/2014/main" id="{BFA3789B-6987-668E-BAB5-711A26D44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083" y="843951"/>
            <a:ext cx="928777" cy="6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6692660" cy="3187784"/>
          </a:xfrm>
        </p:spPr>
        <p:txBody>
          <a:bodyPr/>
          <a:lstStyle/>
          <a:p>
            <a:r>
              <a:rPr lang="en-US"/>
              <a:t>            </a:t>
            </a:r>
            <a:r>
              <a:rPr lang="en-US" sz="4400" b="1" i="1" u="sng">
                <a:solidFill>
                  <a:schemeClr val="accent1">
                    <a:lumMod val="60000"/>
                    <a:lumOff val="40000"/>
                  </a:schemeClr>
                </a:solidFill>
                <a:latin typeface="Algerian"/>
              </a:rPr>
              <a:t>THANK   YOU</a:t>
            </a:r>
            <a:br>
              <a:rPr lang="en-US" sz="4400" b="1" i="1" u="sng">
                <a:latin typeface="Algerian"/>
              </a:rPr>
            </a:br>
            <a:r>
              <a:rPr lang="en-US" sz="4400" b="1" i="1" u="sng">
                <a:solidFill>
                  <a:schemeClr val="accent1">
                    <a:lumMod val="60000"/>
                    <a:lumOff val="40000"/>
                  </a:schemeClr>
                </a:solidFill>
                <a:latin typeface="Algerian"/>
              </a:rPr>
              <a:t>              EVERYONE </a:t>
            </a:r>
          </a:p>
        </p:txBody>
      </p:sp>
      <p:pic>
        <p:nvPicPr>
          <p:cNvPr id="3" name="Graphic 2" descr="Monitor with solid fill">
            <a:extLst>
              <a:ext uri="{FF2B5EF4-FFF2-40B4-BE49-F238E27FC236}">
                <a16:creationId xmlns:a16="http://schemas.microsoft.com/office/drawing/2014/main" id="{D50AB14F-A2D9-BC7A-F8EF-8AB0748B1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158" y="182592"/>
            <a:ext cx="1460739" cy="914400"/>
          </a:xfrm>
          <a:prstGeom prst="rect">
            <a:avLst/>
          </a:prstGeom>
        </p:spPr>
      </p:pic>
      <p:pic>
        <p:nvPicPr>
          <p:cNvPr id="6" name="Graphic 5" descr="Shooting star with solid fill">
            <a:extLst>
              <a:ext uri="{FF2B5EF4-FFF2-40B4-BE49-F238E27FC236}">
                <a16:creationId xmlns:a16="http://schemas.microsoft.com/office/drawing/2014/main" id="{4B3D5292-F95F-0FD9-4166-B8196C828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1819" y="41938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231" y="913501"/>
            <a:ext cx="6569303" cy="1660753"/>
          </a:xfrm>
        </p:spPr>
        <p:txBody>
          <a:bodyPr/>
          <a:lstStyle/>
          <a:p>
            <a:pPr algn="ctr"/>
            <a:r>
              <a:rPr lang="en-US"/>
              <a:t>Meet our team </a:t>
            </a:r>
            <a:br>
              <a:rPr lang="en-US"/>
            </a:br>
            <a:r>
              <a:rPr lang="en-US">
                <a:solidFill>
                  <a:srgbClr val="C00000"/>
                </a:solidFill>
                <a:latin typeface="Algerian"/>
              </a:rPr>
              <a:t>‘INNOVATIVE PROGRAMMERS</a:t>
            </a:r>
            <a:r>
              <a:rPr lang="en-US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231" y="3338726"/>
            <a:ext cx="6741830" cy="3049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+mj-lt"/>
              </a:rPr>
              <a:t>Soumyajit Sadhukhan</a:t>
            </a:r>
          </a:p>
          <a:p>
            <a:pPr algn="ctr"/>
            <a:r>
              <a:rPr lang="en-US" sz="4400" dirty="0">
                <a:latin typeface="+mj-lt"/>
              </a:rPr>
              <a:t>Sangita Ghosal</a:t>
            </a:r>
          </a:p>
          <a:p>
            <a:pPr algn="ctr"/>
            <a:r>
              <a:rPr lang="en-US" sz="4400" dirty="0">
                <a:latin typeface="+mj-lt"/>
              </a:rPr>
              <a:t>Abhijit Kundu</a:t>
            </a:r>
          </a:p>
        </p:txBody>
      </p:sp>
      <p:pic>
        <p:nvPicPr>
          <p:cNvPr id="5" name="Picture 4" descr="Businessman using digital tablet in meeting">
            <a:extLst>
              <a:ext uri="{FF2B5EF4-FFF2-40B4-BE49-F238E27FC236}">
                <a16:creationId xmlns:a16="http://schemas.microsoft.com/office/drawing/2014/main" id="{7CE885C6-DC36-18B0-302A-F48B04D9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50" y="2107025"/>
            <a:ext cx="4298832" cy="1335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F2440-6EBD-F8B5-6226-A6B49D4B2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85D1-F18E-99EC-C401-6B39DA47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1" y="932974"/>
            <a:ext cx="7796464" cy="471490"/>
          </a:xfrm>
        </p:spPr>
        <p:txBody>
          <a:bodyPr/>
          <a:lstStyle/>
          <a:p>
            <a:r>
              <a:rPr lang="en-US" sz="2600" dirty="0">
                <a:solidFill>
                  <a:schemeClr val="accent6">
                    <a:lumMod val="76000"/>
                  </a:schemeClr>
                </a:solidFill>
                <a:latin typeface="Arial Black"/>
                <a:cs typeface="Arial"/>
              </a:rPr>
              <a:t>What is this Software?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06C7285-7E95-FF95-A772-DEDB222155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FA3A6-AD01-C381-B555-1ACFA54C0CC8}"/>
              </a:ext>
            </a:extLst>
          </p:cNvPr>
          <p:cNvSpPr txBox="1"/>
          <p:nvPr/>
        </p:nvSpPr>
        <p:spPr>
          <a:xfrm>
            <a:off x="793101" y="1424169"/>
            <a:ext cx="69046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Our software is a Hospital Management System, developed to enhance the operational efficiency of hospitals and clinics.</a:t>
            </a:r>
            <a:endParaRPr lang="en-IN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B5C1C5-1CC0-2F5F-7F0B-C8049A9C2904}"/>
              </a:ext>
            </a:extLst>
          </p:cNvPr>
          <p:cNvSpPr txBox="1">
            <a:spLocks/>
          </p:cNvSpPr>
          <p:nvPr/>
        </p:nvSpPr>
        <p:spPr>
          <a:xfrm>
            <a:off x="793101" y="2281746"/>
            <a:ext cx="7796464" cy="471490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accent6">
                    <a:lumMod val="76000"/>
                  </a:schemeClr>
                </a:solidFill>
                <a:latin typeface="Arial Black"/>
                <a:cs typeface="Arial"/>
              </a:rPr>
              <a:t>Key Highlights: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2E79A8-B4F8-3065-6AF9-2C2C20ADD159}"/>
              </a:ext>
            </a:extLst>
          </p:cNvPr>
          <p:cNvSpPr txBox="1"/>
          <p:nvPr/>
        </p:nvSpPr>
        <p:spPr>
          <a:xfrm>
            <a:off x="793101" y="2799521"/>
            <a:ext cx="8621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Digital Patient Records</a:t>
            </a:r>
            <a:r>
              <a:rPr lang="en-US" sz="1600" dirty="0"/>
              <a:t>: </a:t>
            </a:r>
            <a:r>
              <a:rPr lang="en-US" sz="1500" dirty="0">
                <a:latin typeface="+mj-lt"/>
              </a:rPr>
              <a:t>Stores and manages patient details efficiently.</a:t>
            </a:r>
          </a:p>
          <a:p>
            <a:r>
              <a:rPr lang="en-US" sz="1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Appointment</a:t>
            </a:r>
            <a:r>
              <a:rPr lang="en-US" sz="15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Scheduling</a:t>
            </a:r>
            <a:r>
              <a:rPr lang="en-US" sz="1600" dirty="0"/>
              <a:t>: </a:t>
            </a:r>
            <a:r>
              <a:rPr lang="en-US" sz="1500" dirty="0">
                <a:latin typeface="+mj-lt"/>
              </a:rPr>
              <a:t>Simplifies the process of scheduling online and offline appointments.</a:t>
            </a:r>
          </a:p>
          <a:p>
            <a:r>
              <a:rPr lang="en-US" sz="1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Prescription Management</a:t>
            </a:r>
            <a:r>
              <a:rPr lang="en-US" sz="1600" dirty="0"/>
              <a:t>: </a:t>
            </a:r>
            <a:r>
              <a:rPr lang="en-US" sz="1500" dirty="0">
                <a:latin typeface="+mj-lt"/>
              </a:rPr>
              <a:t>Generates and maintains prescriptions for patients.</a:t>
            </a:r>
            <a:endParaRPr lang="en-IN" sz="1500" dirty="0">
              <a:latin typeface="+mj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FC6909-1742-54FE-DC88-C0B3E32BDDC2}"/>
              </a:ext>
            </a:extLst>
          </p:cNvPr>
          <p:cNvSpPr txBox="1">
            <a:spLocks/>
          </p:cNvSpPr>
          <p:nvPr/>
        </p:nvSpPr>
        <p:spPr>
          <a:xfrm>
            <a:off x="793101" y="3875287"/>
            <a:ext cx="7796464" cy="471490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accent6">
                    <a:lumMod val="76000"/>
                  </a:schemeClr>
                </a:solidFill>
                <a:latin typeface="Arial Black"/>
                <a:cs typeface="Arial"/>
              </a:rPr>
              <a:t>Purpose: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C31664-EE42-0B2E-B3D5-1951C1BAB289}"/>
              </a:ext>
            </a:extLst>
          </p:cNvPr>
          <p:cNvSpPr txBox="1"/>
          <p:nvPr/>
        </p:nvSpPr>
        <p:spPr>
          <a:xfrm>
            <a:off x="793101" y="4346777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streamline hospital workflows, reduce administrative workload,</a:t>
            </a:r>
          </a:p>
          <a:p>
            <a:r>
              <a:rPr lang="en-US" dirty="0">
                <a:latin typeface="+mj-lt"/>
              </a:rPr>
              <a:t> and improve patient care through technology.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195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28AA241-BC35-1BC9-C0D3-8AC36BF9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162" y="834635"/>
            <a:ext cx="7796464" cy="1222385"/>
          </a:xfrm>
        </p:spPr>
        <p:txBody>
          <a:bodyPr/>
          <a:lstStyle/>
          <a:p>
            <a:r>
              <a:rPr lang="en-US" dirty="0">
                <a:latin typeface="Algerian"/>
              </a:rPr>
              <a:t>        :SYSTEM WORKFLOW :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9B2EC40-1EF7-2140-AAEC-7F3F8E6DC97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2695194"/>
              </p:ext>
            </p:extLst>
          </p:nvPr>
        </p:nvGraphicFramePr>
        <p:xfrm>
          <a:off x="2567797" y="1713991"/>
          <a:ext cx="5669590" cy="3719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Placeholder 11" descr="A person standing in front of a large computer&#10;&#10;Description automatically generated">
            <a:extLst>
              <a:ext uri="{FF2B5EF4-FFF2-40B4-BE49-F238E27FC236}">
                <a16:creationId xmlns:a16="http://schemas.microsoft.com/office/drawing/2014/main" id="{BBFAFDA3-752B-FA3C-753D-E25258C1B3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/>
          <a:stretch/>
        </p:blipFill>
        <p:spPr>
          <a:xfrm>
            <a:off x="9008493" y="1441854"/>
            <a:ext cx="3185484" cy="3286125"/>
          </a:xfrm>
        </p:spPr>
      </p:pic>
      <p:pic>
        <p:nvPicPr>
          <p:cNvPr id="9" name="Graphic 8" descr="A lightbulb">
            <a:extLst>
              <a:ext uri="{FF2B5EF4-FFF2-40B4-BE49-F238E27FC236}">
                <a16:creationId xmlns:a16="http://schemas.microsoft.com/office/drawing/2014/main" id="{A132835F-FB69-1FF4-917D-BD9C19D547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410487" y="2813954"/>
            <a:ext cx="3713645" cy="34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237201"/>
            <a:ext cx="7796464" cy="819819"/>
          </a:xfrm>
        </p:spPr>
        <p:txBody>
          <a:bodyPr/>
          <a:lstStyle/>
          <a:p>
            <a:r>
              <a:rPr lang="en-US" sz="2600">
                <a:solidFill>
                  <a:schemeClr val="accent6">
                    <a:lumMod val="76000"/>
                  </a:schemeClr>
                </a:solidFill>
                <a:latin typeface="Arial Black"/>
                <a:cs typeface="Arial"/>
              </a:rPr>
              <a:t>KEY FUNCTIONALITIES OF OUR SYSTEM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0" rIns="91440" bIns="0" rtlCol="0" anchor="t"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rgbClr val="002060"/>
                </a:solidFill>
                <a:latin typeface="Algerian"/>
              </a:rPr>
              <a:t>FEATURES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  <a:latin typeface="Algerian"/>
              </a:rPr>
              <a:t>CENTRALISED PATIENT RECORDS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  <a:latin typeface="Algerian"/>
              </a:rPr>
              <a:t>APPOINTMENT SCHEDULING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  <a:latin typeface="Algerian"/>
              </a:rPr>
              <a:t>PRESCRIPTION GENERATION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  <a:latin typeface="Algerian"/>
              </a:rPr>
              <a:t>INTEGRATION WITH 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MySQL</a:t>
            </a:r>
          </a:p>
          <a:p>
            <a:endParaRPr lang="en-US" dirty="0">
              <a:solidFill>
                <a:srgbClr val="002060"/>
              </a:solidFill>
              <a:latin typeface="Algerian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002060"/>
              </a:solidFill>
              <a:latin typeface="Algerian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002060"/>
              </a:solidFill>
              <a:latin typeface="Algeri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DAFFE-C2AA-ED81-F04F-B9E901C88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0" rIns="91440" bIns="0" rtlCol="0" anchor="t"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Algerian"/>
              </a:rPr>
              <a:t>BENEFITS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  <a:latin typeface="Algerian"/>
              </a:rPr>
              <a:t>ENHANCED EFFICIENCY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  <a:latin typeface="Algerian"/>
              </a:rPr>
              <a:t>IMPROVED PATIENT EXPERIENCE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  <a:latin typeface="Algerian"/>
              </a:rPr>
              <a:t>User friendly </a:t>
            </a:r>
            <a:r>
              <a:rPr lang="en-US" dirty="0" err="1">
                <a:solidFill>
                  <a:srgbClr val="002060"/>
                </a:solidFill>
                <a:latin typeface="Algerian"/>
              </a:rPr>
              <a:t>ui</a:t>
            </a:r>
            <a:endParaRPr lang="en-US" dirty="0">
              <a:solidFill>
                <a:srgbClr val="002060"/>
              </a:solidFill>
              <a:latin typeface="Algerian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002060"/>
              </a:solidFill>
              <a:latin typeface="Algerian"/>
            </a:endParaRPr>
          </a:p>
          <a:p>
            <a:endParaRPr lang="en-US" dirty="0">
              <a:solidFill>
                <a:srgbClr val="002060"/>
              </a:solidFill>
              <a:latin typeface="Algerian"/>
            </a:endParaRPr>
          </a:p>
        </p:txBody>
      </p:sp>
      <p:pic>
        <p:nvPicPr>
          <p:cNvPr id="5" name="Graphic 4" descr="Arrow circle with solid fill">
            <a:extLst>
              <a:ext uri="{FF2B5EF4-FFF2-40B4-BE49-F238E27FC236}">
                <a16:creationId xmlns:a16="http://schemas.microsoft.com/office/drawing/2014/main" id="{10C6B5AB-76DC-198A-C102-B0871061D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8500" y="4510178"/>
            <a:ext cx="2021455" cy="169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A759-60F4-E84F-B8DF-5A56E896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31919"/>
            <a:ext cx="7843837" cy="1012782"/>
          </a:xfrm>
        </p:spPr>
        <p:txBody>
          <a:bodyPr/>
          <a:lstStyle/>
          <a:p>
            <a:r>
              <a:rPr lang="en-US" sz="3000" i="1" dirty="0">
                <a:solidFill>
                  <a:schemeClr val="accent6">
                    <a:lumMod val="76000"/>
                  </a:schemeClr>
                </a:solidFill>
                <a:latin typeface="Algerian"/>
              </a:rPr>
              <a:t>WHY THIS SOFTWARE…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760FBD-0D03-0F8B-BA9C-06FE23ACA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330CF-5C8A-2716-8643-D97221D23F8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-441747" y="692943"/>
            <a:ext cx="9199984" cy="6424758"/>
          </a:xfrm>
          <a:prstGeom prst="ellipse">
            <a:avLst/>
          </a:prstGeom>
        </p:spPr>
        <p:txBody>
          <a:bodyPr vert="horz" lIns="91440" tIns="0" rIns="91440" bIns="0" rtlCol="0" anchor="t">
            <a:normAutofit/>
          </a:bodyPr>
          <a:lstStyle/>
          <a:p>
            <a:endParaRPr lang="en-US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en-US" sz="2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Security and Retrieving Ability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  Easy to Use and User Friendly UI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Cost Efficiency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Digital Record Keeping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Sustainability 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Time Efficiency</a:t>
            </a:r>
          </a:p>
          <a:p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E373F-EEFE-5540-9953-DC46CC8885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7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FA473-7ECF-6095-3E8F-F165F014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1BEE7-F19D-1974-48D7-45495C5B3215}"/>
              </a:ext>
            </a:extLst>
          </p:cNvPr>
          <p:cNvSpPr txBox="1"/>
          <p:nvPr/>
        </p:nvSpPr>
        <p:spPr>
          <a:xfrm>
            <a:off x="4611051" y="936431"/>
            <a:ext cx="85830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lgerian"/>
              </a:rPr>
              <a:t>DEMO VIDEO</a:t>
            </a:r>
          </a:p>
        </p:txBody>
      </p:sp>
      <p:pic>
        <p:nvPicPr>
          <p:cNvPr id="2" name="p vedio">
            <a:hlinkClick r:id="" action="ppaction://media"/>
            <a:extLst>
              <a:ext uri="{FF2B5EF4-FFF2-40B4-BE49-F238E27FC236}">
                <a16:creationId xmlns:a16="http://schemas.microsoft.com/office/drawing/2014/main" id="{BDF2D401-BE75-2C2B-0F2A-E43078B67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0220" y="1459652"/>
            <a:ext cx="8948623" cy="46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5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05A9909-83D1-868B-DCA2-9558B784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72371" cy="478633"/>
          </a:xfrm>
        </p:spPr>
        <p:txBody>
          <a:bodyPr/>
          <a:lstStyle/>
          <a:p>
            <a:r>
              <a:rPr lang="en-US" b="1" i="1">
                <a:latin typeface="Iskoola Pota"/>
                <a:cs typeface="Iskoola Pota"/>
              </a:rPr>
              <a:t>RELATION OF COST &amp; ROI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C018E4-345F-8740-B173-FA61DF0B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27" y="1716657"/>
            <a:ext cx="6070120" cy="4114800"/>
          </a:xfrm>
          <a:prstGeom prst="rect">
            <a:avLst/>
          </a:prstGeom>
        </p:spPr>
      </p:pic>
      <p:pic>
        <p:nvPicPr>
          <p:cNvPr id="4" name="Graphic 3" descr="Upward trend with solid fill">
            <a:extLst>
              <a:ext uri="{FF2B5EF4-FFF2-40B4-BE49-F238E27FC236}">
                <a16:creationId xmlns:a16="http://schemas.microsoft.com/office/drawing/2014/main" id="{600E1C0D-2590-E01B-CCEB-49D8D9EC9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8460" y="843951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89E3DFAC-3236-12D2-6793-DCE9D1DCB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29668" y="59479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8E2DA1-D5B9-793E-275B-99361782BE7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-4778" y="926658"/>
            <a:ext cx="9503432" cy="5985743"/>
          </a:xfrm>
        </p:spPr>
      </p:pic>
      <p:pic>
        <p:nvPicPr>
          <p:cNvPr id="7" name="Picture Placeholder 6" descr="A person wearing glasses and a blue shirt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9088" r="19088"/>
          <a:stretch/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7D084D-0FF0-DF6A-FE36-5EC61A372AD2}"/>
              </a:ext>
            </a:extLst>
          </p:cNvPr>
          <p:cNvSpPr/>
          <p:nvPr/>
        </p:nvSpPr>
        <p:spPr>
          <a:xfrm>
            <a:off x="5541347" y="1550518"/>
            <a:ext cx="2171602" cy="19623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latin typeface="DilleniaUPC"/>
                <a:cs typeface="DilleniaUPC"/>
              </a:rPr>
              <a:t>DATA OF </a:t>
            </a:r>
          </a:p>
          <a:p>
            <a:pPr algn="ctr"/>
            <a:r>
              <a:rPr lang="en-US" i="1">
                <a:latin typeface="DilleniaUPC"/>
                <a:cs typeface="DilleniaUPC"/>
              </a:rPr>
              <a:t>AVERAGE DISEASE RATE OF </a:t>
            </a:r>
          </a:p>
          <a:p>
            <a:pPr algn="ctr"/>
            <a:r>
              <a:rPr lang="en-US" i="1">
                <a:latin typeface="DilleniaUPC"/>
                <a:cs typeface="DilleniaUPC"/>
              </a:rPr>
              <a:t>MEDTRUST</a:t>
            </a:r>
          </a:p>
          <a:p>
            <a:pPr algn="ctr"/>
            <a:r>
              <a:rPr lang="en-US" i="1">
                <a:latin typeface="DilleniaUPC"/>
                <a:cs typeface="DilleniaUPC"/>
              </a:rPr>
              <a:t>HOSPITAL</a:t>
            </a:r>
          </a:p>
        </p:txBody>
      </p:sp>
      <p:pic>
        <p:nvPicPr>
          <p:cNvPr id="17" name="Picture 16" descr="A group of people in lab coats using a computer&#10;&#10;Description automatically generated">
            <a:extLst>
              <a:ext uri="{FF2B5EF4-FFF2-40B4-BE49-F238E27FC236}">
                <a16:creationId xmlns:a16="http://schemas.microsoft.com/office/drawing/2014/main" id="{394DE5A4-579C-B7C5-43C7-894C28796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372" y="3154392"/>
            <a:ext cx="3439066" cy="3697857"/>
          </a:xfrm>
          <a:prstGeom prst="rect">
            <a:avLst/>
          </a:prstGeom>
        </p:spPr>
      </p:pic>
      <p:pic>
        <p:nvPicPr>
          <p:cNvPr id="3" name="Graphic 2" descr="Medical with solid fill">
            <a:extLst>
              <a:ext uri="{FF2B5EF4-FFF2-40B4-BE49-F238E27FC236}">
                <a16:creationId xmlns:a16="http://schemas.microsoft.com/office/drawing/2014/main" id="{A42CD6C4-C62A-07B5-24F0-A57CD4D56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6" y="6426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{BF5AA09C-E17D-4028-B92A-9D048801A20F}tf78438558_win32</Template>
  <TotalTime>51</TotalTime>
  <Words>227</Words>
  <Application>Microsoft Office PowerPoint</Application>
  <PresentationFormat>Widescreen</PresentationFormat>
  <Paragraphs>65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Algerian</vt:lpstr>
      <vt:lpstr>Aptos Display</vt:lpstr>
      <vt:lpstr>Arial</vt:lpstr>
      <vt:lpstr>Arial Black</vt:lpstr>
      <vt:lpstr>Calibri</vt:lpstr>
      <vt:lpstr>Calibri Light</vt:lpstr>
      <vt:lpstr>Calisto MT</vt:lpstr>
      <vt:lpstr>DilleniaUPC</vt:lpstr>
      <vt:lpstr>Iskoola Pota</vt:lpstr>
      <vt:lpstr>Univers Condensed</vt:lpstr>
      <vt:lpstr>Wingdings</vt:lpstr>
      <vt:lpstr>ChronicleVTI</vt:lpstr>
      <vt:lpstr>PowerPoint Presentation</vt:lpstr>
      <vt:lpstr>Meet our team  ‘INNOVATIVE PROGRAMMERS’</vt:lpstr>
      <vt:lpstr>What is this Software?</vt:lpstr>
      <vt:lpstr>        :SYSTEM WORKFLOW :</vt:lpstr>
      <vt:lpstr>KEY FUNCTIONALITIES OF OUR SYSTEM</vt:lpstr>
      <vt:lpstr>WHY THIS SOFTWARE…</vt:lpstr>
      <vt:lpstr>PowerPoint Presentation</vt:lpstr>
      <vt:lpstr>RELATION OF COST &amp; ROI</vt:lpstr>
      <vt:lpstr>PowerPoint Presentation</vt:lpstr>
      <vt:lpstr>    Technical architectures</vt:lpstr>
      <vt:lpstr>            THANK   YOU               EVERYONE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abhijit kundu</dc:creator>
  <cp:lastModifiedBy>soumyajit sadhukhan</cp:lastModifiedBy>
  <cp:revision>24</cp:revision>
  <dcterms:created xsi:type="dcterms:W3CDTF">2024-11-17T09:07:26Z</dcterms:created>
  <dcterms:modified xsi:type="dcterms:W3CDTF">2024-11-18T15:19:41Z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